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489098" y="364165"/>
            <a:ext cx="17118418" cy="1221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0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SNS ACADEMY</a:t>
            </a:r>
            <a:endParaRPr lang="en-US" sz="4000" b="1" dirty="0" smtClean="0">
              <a:latin typeface="+mj-lt"/>
            </a:endParaRPr>
          </a:p>
          <a:p>
            <a:pPr lvl="0" algn="ctr"/>
            <a:r>
              <a:rPr lang="en-US" sz="40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   A fingerprint International School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Affiliation No :1930610</a:t>
            </a:r>
            <a:br>
              <a:rPr lang="en-US" sz="40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</a:br>
            <a:endParaRPr lang="en-US" sz="4000" b="1" dirty="0" smtClean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0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  GRADE  XII B (2020-21)</a:t>
            </a:r>
          </a:p>
          <a:p>
            <a:pPr algn="ctr"/>
            <a:r>
              <a:rPr lang="en-US" sz="40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COURSE NAME : ECONOMICS (030)</a:t>
            </a:r>
          </a:p>
          <a:p>
            <a:pPr algn="ctr"/>
            <a:endParaRPr lang="en-US" sz="4000" b="1" dirty="0" smtClean="0">
              <a:solidFill>
                <a:schemeClr val="dk1"/>
              </a:solidFill>
              <a:latin typeface="+mj-lt"/>
              <a:ea typeface="Cambria"/>
              <a:sym typeface="Cambria"/>
            </a:endParaRPr>
          </a:p>
          <a:p>
            <a:pPr algn="ctr"/>
            <a:r>
              <a:rPr lang="en-US" sz="4000" b="1" dirty="0" smtClean="0">
                <a:solidFill>
                  <a:schemeClr val="dk1"/>
                </a:solidFill>
                <a:latin typeface="+mj-lt"/>
                <a:ea typeface="Cambria"/>
                <a:sym typeface="Cambria"/>
              </a:rPr>
              <a:t>Chapter  </a:t>
            </a:r>
          </a:p>
          <a:p>
            <a:pPr algn="ctr"/>
            <a:r>
              <a:rPr lang="en-US" sz="4000" b="1" dirty="0" smtClean="0">
                <a:latin typeface="+mj-lt"/>
              </a:rPr>
              <a:t>EMPLOYMENT : GROWTH, INFORMALISATION </a:t>
            </a:r>
          </a:p>
          <a:p>
            <a:pPr algn="ctr"/>
            <a:r>
              <a:rPr lang="en-US" sz="4000" b="1" dirty="0" smtClean="0">
                <a:latin typeface="+mj-lt"/>
              </a:rPr>
              <a:t>AND OTHER ISSUES</a:t>
            </a:r>
            <a:r>
              <a:rPr lang="en-US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/>
            </a:r>
            <a:br>
              <a:rPr lang="en-US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</a:br>
            <a:endParaRPr lang="en-US" sz="3600" dirty="0" smtClean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ctr"/>
            <a:endParaRPr lang="en-US" sz="18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18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18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dirty="0" smtClean="0">
                <a:latin typeface="Cambria"/>
                <a:ea typeface="Cambria"/>
                <a:cs typeface="Cambria"/>
                <a:sym typeface="Cambria"/>
              </a:rPr>
            </a:br>
            <a:endParaRPr lang="en-US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18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18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18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dirty="0" smtClean="0">
                <a:latin typeface="Cambria"/>
                <a:ea typeface="Cambria"/>
                <a:cs typeface="Cambria"/>
                <a:sym typeface="Cambria"/>
              </a:rPr>
            </a:br>
            <a:endParaRPr lang="en-US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914400" y="1257300"/>
            <a:ext cx="16437935" cy="732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Font typeface="Arial" pitchFamily="34" charset="0"/>
              <a:buChar char="•"/>
            </a:pPr>
            <a:r>
              <a:rPr lang="en-US" sz="4400" dirty="0" smtClean="0"/>
              <a:t> A cement shop owner                         </a:t>
            </a:r>
          </a:p>
          <a:p>
            <a:pPr lvl="0">
              <a:buFont typeface="Arial" pitchFamily="34" charset="0"/>
              <a:buChar char="•"/>
            </a:pPr>
            <a:r>
              <a:rPr lang="en-US" sz="4400" dirty="0" smtClean="0"/>
              <a:t>A construction worker                       What are the similarities and </a:t>
            </a:r>
          </a:p>
          <a:p>
            <a:pPr lvl="0">
              <a:buFont typeface="Arial" pitchFamily="34" charset="0"/>
              <a:buChar char="•"/>
            </a:pPr>
            <a:r>
              <a:rPr lang="en-US" sz="4400" dirty="0" smtClean="0"/>
              <a:t> A civil engineer of a                           Differences?</a:t>
            </a:r>
          </a:p>
          <a:p>
            <a:pPr lvl="0"/>
            <a:r>
              <a:rPr lang="en-US" sz="4400" dirty="0" smtClean="0"/>
              <a:t>construction company</a:t>
            </a:r>
          </a:p>
          <a:p>
            <a:pPr lvl="0"/>
            <a:endParaRPr lang="en-US" sz="4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3600" dirty="0" smtClean="0"/>
              <a:t>Self employed</a:t>
            </a:r>
          </a:p>
          <a:p>
            <a:pPr lvl="0"/>
            <a:r>
              <a:rPr lang="en-US" sz="3600" dirty="0" smtClean="0"/>
              <a:t>casual wage </a:t>
            </a:r>
            <a:r>
              <a:rPr lang="en-US" sz="3600" dirty="0" err="1" smtClean="0"/>
              <a:t>labourers</a:t>
            </a:r>
            <a:endParaRPr lang="en-US" sz="3600" dirty="0" smtClean="0"/>
          </a:p>
          <a:p>
            <a:pPr lvl="0"/>
            <a:r>
              <a:rPr lang="en-US" sz="3600" dirty="0" smtClean="0"/>
              <a:t>regular salaried employees. </a:t>
            </a: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512828" y="598081"/>
            <a:ext cx="11844130" cy="997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6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 @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57250" lvl="0" indent="-857250"/>
            <a:r>
              <a:rPr lang="en-US" sz="4400" dirty="0" smtClean="0"/>
              <a:t>(</a:t>
            </a:r>
            <a:r>
              <a:rPr lang="en-US" sz="4400" dirty="0" err="1" smtClean="0"/>
              <a:t>i</a:t>
            </a:r>
            <a:r>
              <a:rPr lang="en-US" sz="4400" dirty="0" smtClean="0"/>
              <a:t>) Agriculture </a:t>
            </a:r>
          </a:p>
          <a:p>
            <a:pPr marL="857250" lvl="0" indent="-857250"/>
            <a:r>
              <a:rPr lang="en-US" sz="4400" dirty="0" smtClean="0"/>
              <a:t>(ii) Mining and Quarrying </a:t>
            </a:r>
          </a:p>
          <a:p>
            <a:pPr marL="857250" lvl="0" indent="-857250"/>
            <a:r>
              <a:rPr lang="en-US" sz="4400" dirty="0" smtClean="0"/>
              <a:t>(iii) Manufacturing </a:t>
            </a:r>
          </a:p>
          <a:p>
            <a:pPr marL="857250" lvl="0" indent="-857250"/>
            <a:r>
              <a:rPr lang="en-US" sz="4400" dirty="0" smtClean="0"/>
              <a:t>(iv) Electricity, Gas and Water Supply</a:t>
            </a:r>
          </a:p>
          <a:p>
            <a:pPr marL="857250" lvl="0" indent="-857250"/>
            <a:r>
              <a:rPr lang="en-US" sz="4400" dirty="0" smtClean="0"/>
              <a:t> (v) Construction </a:t>
            </a:r>
          </a:p>
          <a:p>
            <a:pPr marL="857250" lvl="0" indent="-857250"/>
            <a:r>
              <a:rPr lang="en-US" sz="4400" dirty="0" smtClean="0"/>
              <a:t>(vi) Trade</a:t>
            </a:r>
          </a:p>
          <a:p>
            <a:pPr marL="857250" lvl="0" indent="-857250"/>
            <a:r>
              <a:rPr lang="en-US" sz="4400" dirty="0" smtClean="0"/>
              <a:t> (vii) Transport and Storage and </a:t>
            </a:r>
          </a:p>
          <a:p>
            <a:pPr marL="857250" lvl="0" indent="-857250"/>
            <a:r>
              <a:rPr lang="en-US" sz="4400" dirty="0" smtClean="0"/>
              <a:t>(viii) Services.</a:t>
            </a: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978194" y="810733"/>
            <a:ext cx="16544261" cy="686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latin typeface="+mn-lt"/>
              </a:rPr>
              <a:t>JOBLESS GROWTH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 smtClean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 smtClean="0">
              <a:latin typeface="+mn-lt"/>
            </a:endParaRPr>
          </a:p>
          <a:p>
            <a:pPr lvl="0"/>
            <a:r>
              <a:rPr lang="en-US" sz="3600" dirty="0" smtClean="0">
                <a:latin typeface="+mn-lt"/>
              </a:rPr>
              <a:t>1960–2000, gross domestic product (GDP) of </a:t>
            </a:r>
            <a:r>
              <a:rPr lang="en-US" sz="3600" dirty="0" err="1" smtClean="0">
                <a:latin typeface="+mn-lt"/>
              </a:rPr>
              <a:t>india</a:t>
            </a:r>
            <a:r>
              <a:rPr lang="en-US" sz="3600" dirty="0" smtClean="0">
                <a:latin typeface="+mn-lt"/>
              </a:rPr>
              <a:t> grew positively and was higher than the employment growth</a:t>
            </a:r>
          </a:p>
          <a:p>
            <a:pPr lvl="0"/>
            <a:endParaRPr lang="en-US" sz="3600" b="1" i="0" u="none" strike="noStrike" cap="none" dirty="0" smtClean="0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/>
            <a:r>
              <a:rPr lang="en-US" sz="36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After 1990s </a:t>
            </a:r>
            <a:r>
              <a:rPr lang="en-US" sz="3600" dirty="0" smtClean="0">
                <a:latin typeface="+mn-lt"/>
              </a:rPr>
              <a:t>a widening gap between the growth of </a:t>
            </a:r>
            <a:r>
              <a:rPr lang="en-US" sz="3600" dirty="0" err="1" smtClean="0">
                <a:latin typeface="+mn-lt"/>
              </a:rPr>
              <a:t>gdp</a:t>
            </a:r>
            <a:r>
              <a:rPr lang="en-US" sz="3600" dirty="0" smtClean="0">
                <a:latin typeface="+mn-lt"/>
              </a:rPr>
              <a:t> and employment. </a:t>
            </a:r>
          </a:p>
          <a:p>
            <a:pPr lvl="0"/>
            <a:endParaRPr lang="en-US" sz="3600" b="1" i="0" u="none" strike="noStrike" cap="none" dirty="0" smtClean="0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/>
            <a:r>
              <a:rPr lang="en-US" sz="3600" dirty="0" smtClean="0">
                <a:latin typeface="+mn-lt"/>
              </a:rPr>
              <a:t>The </a:t>
            </a:r>
            <a:r>
              <a:rPr lang="en-US" sz="3600" dirty="0" err="1" smtClean="0">
                <a:latin typeface="+mn-lt"/>
              </a:rPr>
              <a:t>indian</a:t>
            </a:r>
            <a:r>
              <a:rPr lang="en-US" sz="3600" dirty="0" smtClean="0">
                <a:latin typeface="+mn-lt"/>
              </a:rPr>
              <a:t> economy, without generating employment, we have been able to produce more goods and services. </a:t>
            </a:r>
            <a:endParaRPr lang="en-US" sz="3600" b="1" i="0" u="none" strike="noStrike" cap="none" dirty="0" smtClean="0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/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</a:br>
            <a:endParaRPr sz="28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1254641" y="2235495"/>
            <a:ext cx="16246549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 dirty="0" smtClean="0">
                <a:latin typeface="+mn-lt"/>
              </a:rPr>
              <a:t>55 years of planned development, three-fifth of Indian workforce depends on farming as the major source of livelihood.</a:t>
            </a:r>
          </a:p>
          <a:p>
            <a:pPr lvl="0" algn="ctr"/>
            <a:endParaRPr lang="en-US" sz="28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WHY??</a:t>
            </a:r>
            <a:endParaRPr sz="4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DIFFERENCES BETWEEN FORMAL AND INFORMAL SECTORS OF ECONOMY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430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400" smtClean="0"/>
              <a:t>NSSO defines unemployment as a situation in which all those who, owing to lack of work, are not </a:t>
            </a:r>
            <a:r>
              <a:rPr lang="en-US" sz="4400" smtClean="0"/>
              <a:t>working </a:t>
            </a:r>
            <a:r>
              <a:rPr lang="en-US" sz="4400" smtClean="0"/>
              <a:t>but seeking </a:t>
            </a:r>
            <a:r>
              <a:rPr lang="en-US" sz="4400" smtClean="0"/>
              <a:t>work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90</Words>
  <PresentationFormat>Custom</PresentationFormat>
  <Paragraphs>120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snsacd_dell</cp:lastModifiedBy>
  <cp:revision>10</cp:revision>
  <dcterms:created xsi:type="dcterms:W3CDTF">2006-08-16T00:00:00Z</dcterms:created>
  <dcterms:modified xsi:type="dcterms:W3CDTF">2020-07-16T11:06:32Z</dcterms:modified>
</cp:coreProperties>
</file>